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2ABC55-13B6-44D6-BA30-BDD411CB3900}" type="datetimeFigureOut">
              <a:rPr lang="en-US" smtClean="0"/>
              <a:pPr/>
              <a:t>1/21/2025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C77D420-C87A-4843-9EC4-7B1B428F84B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97263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STAGES OF INTERNATIONAL BUSINESS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b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				</a:t>
            </a:r>
            <a:endParaRPr lang="en-I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857629"/>
            <a:ext cx="7772400" cy="1928826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Dr. </a:t>
            </a:r>
            <a:r>
              <a:rPr lang="en-US" sz="2400" dirty="0" err="1"/>
              <a:t>Srinibash</a:t>
            </a:r>
            <a:r>
              <a:rPr lang="en-US" sz="2400" dirty="0"/>
              <a:t> Dash</a:t>
            </a:r>
          </a:p>
          <a:p>
            <a:pPr algn="ctr"/>
            <a:r>
              <a:rPr lang="en-US" sz="2400" dirty="0"/>
              <a:t>Associate Professor &amp; Head</a:t>
            </a:r>
          </a:p>
          <a:p>
            <a:pPr algn="ctr"/>
            <a:r>
              <a:rPr lang="en-US" sz="2400" dirty="0"/>
              <a:t>School of Management</a:t>
            </a:r>
          </a:p>
          <a:p>
            <a:pPr algn="ctr"/>
            <a:r>
              <a:rPr lang="en-US" sz="2400"/>
              <a:t>GMU,SBP</a:t>
            </a:r>
            <a:endParaRPr lang="en-IN" sz="2400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Public\Pictures\Sample Pictures\Koala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6326" b="16326"/>
          <a:stretch>
            <a:fillRect/>
          </a:stretch>
        </p:blipFill>
        <p:spPr bwMode="auto">
          <a:xfrm>
            <a:off x="0" y="214290"/>
            <a:ext cx="8686800" cy="628654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421413" y="2967335"/>
            <a:ext cx="4301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143271"/>
          </a:xfrm>
        </p:spPr>
        <p:txBody>
          <a:bodyPr>
            <a:normAutofit/>
          </a:bodyPr>
          <a:lstStyle/>
          <a:p>
            <a:endParaRPr lang="en-US" sz="2400" b="1" dirty="0"/>
          </a:p>
          <a:p>
            <a:r>
              <a:rPr lang="en-US" sz="2400" b="1" dirty="0"/>
              <a:t>It is the process of focusing on the globe and objective of the organization on global business opportunities and trades in order to produce sales , buyer exchange of goods and services world wide</a:t>
            </a:r>
            <a:r>
              <a:rPr lang="en-US" sz="1800" dirty="0"/>
              <a:t>.</a:t>
            </a:r>
            <a:endParaRPr lang="en-IN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WHAT IS INTERNATIONAL BUSINESS </a:t>
            </a:r>
            <a:r>
              <a:rPr lang="en-US" sz="3600" u="sng" dirty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?</a:t>
            </a:r>
            <a:endParaRPr lang="en-IN" sz="3600" u="sng" dirty="0">
              <a:solidFill>
                <a:schemeClr val="accent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/>
          <a:lstStyle/>
          <a:p>
            <a:pPr marL="624078" indent="-514350">
              <a:buNone/>
            </a:pPr>
            <a:r>
              <a:rPr lang="en-US" dirty="0"/>
              <a:t>There are five stages of </a:t>
            </a:r>
            <a:r>
              <a:rPr lang="en-US" dirty="0" err="1"/>
              <a:t>internationalisation</a:t>
            </a:r>
            <a:r>
              <a:rPr lang="en-US" dirty="0"/>
              <a:t>.</a:t>
            </a:r>
          </a:p>
          <a:p>
            <a:pPr marL="624078" indent="-514350">
              <a:buNone/>
            </a:pPr>
            <a:endParaRPr lang="en-US" dirty="0"/>
          </a:p>
          <a:p>
            <a:pPr marL="624078" indent="-514350">
              <a:buNone/>
            </a:pPr>
            <a:r>
              <a:rPr lang="en-US" dirty="0"/>
              <a:t> Those are :-a)Domestic Company</a:t>
            </a:r>
          </a:p>
          <a:p>
            <a:pPr marL="624078" indent="-514350">
              <a:buNone/>
            </a:pPr>
            <a:r>
              <a:rPr lang="en-US" dirty="0"/>
              <a:t>                        b)International Company</a:t>
            </a:r>
          </a:p>
          <a:p>
            <a:pPr marL="624078" indent="-514350">
              <a:buNone/>
            </a:pPr>
            <a:r>
              <a:rPr lang="en-US" dirty="0"/>
              <a:t>                        c)Multinational Company</a:t>
            </a:r>
          </a:p>
          <a:p>
            <a:pPr marL="624078" indent="-514350">
              <a:buNone/>
            </a:pPr>
            <a:r>
              <a:rPr lang="en-US" dirty="0"/>
              <a:t>                        d)Global Company</a:t>
            </a:r>
          </a:p>
          <a:p>
            <a:pPr marL="624078" indent="-514350">
              <a:buNone/>
            </a:pPr>
            <a:r>
              <a:rPr lang="en-US" dirty="0"/>
              <a:t>                        e)Transnational Company</a:t>
            </a:r>
          </a:p>
          <a:p>
            <a:pPr marL="624078" indent="-51435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>
                    <a:lumMod val="50000"/>
                  </a:schemeClr>
                </a:solidFill>
                <a:effectLst/>
                <a:latin typeface="Andalus" pitchFamily="18" charset="-78"/>
                <a:cs typeface="Andalus" pitchFamily="18" charset="-78"/>
              </a:rPr>
              <a:t>Stages of 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  <a:effectLst/>
                <a:latin typeface="Andalus" pitchFamily="18" charset="-78"/>
                <a:cs typeface="Andalus" pitchFamily="18" charset="-78"/>
              </a:rPr>
              <a:t>internationalisation</a:t>
            </a:r>
            <a:endParaRPr lang="en-IN" i="1" dirty="0">
              <a:solidFill>
                <a:schemeClr val="accent1">
                  <a:lumMod val="50000"/>
                </a:schemeClr>
              </a:solidFill>
              <a:effectLst/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3117"/>
            <a:ext cx="8229600" cy="300039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These type of companies</a:t>
            </a:r>
            <a:r>
              <a:rPr lang="en-US" sz="1800" dirty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Limits its operation ,mission ,vision to national political boundaries.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Focus on domestic- market opportunity, supplier ,</a:t>
            </a:r>
            <a:r>
              <a:rPr lang="en-US" sz="1800" dirty="0" err="1"/>
              <a:t>fiancial</a:t>
            </a:r>
            <a:r>
              <a:rPr lang="en-US" sz="1800" dirty="0"/>
              <a:t> companies ,customers.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Analyze national environment of the country and formulate the strategy to exploit the opportunities offer by the environment.</a:t>
            </a:r>
          </a:p>
          <a:p>
            <a:pPr>
              <a:buFont typeface="Arial" pitchFamily="34" charset="0"/>
              <a:buChar char="•"/>
            </a:pPr>
            <a:endParaRPr lang="en-IN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effectLst/>
                <a:latin typeface="Bodoni MT" pitchFamily="18" charset="0"/>
              </a:rPr>
              <a:t>Stage-1(Domestic Companies)</a:t>
            </a:r>
            <a:endParaRPr lang="en-IN" sz="3600" dirty="0">
              <a:solidFill>
                <a:srgbClr val="C00000"/>
              </a:solidFill>
              <a:effectLst/>
              <a:latin typeface="Bodoni MT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85927"/>
            <a:ext cx="8229600" cy="3857652"/>
          </a:xfrm>
        </p:spPr>
        <p:txBody>
          <a:bodyPr>
            <a:normAutofit/>
          </a:bodyPr>
          <a:lstStyle/>
          <a:p>
            <a:r>
              <a:rPr lang="en-US" sz="1800" dirty="0"/>
              <a:t>This company export the product manufacture in the home countries.</a:t>
            </a:r>
          </a:p>
          <a:p>
            <a:r>
              <a:rPr lang="en-US" sz="1800" dirty="0"/>
              <a:t>             Some of the domestic company to extend its operation beyond domestic market capacity . Those companies to decide to </a:t>
            </a:r>
            <a:r>
              <a:rPr lang="en-US" sz="1800" dirty="0" err="1"/>
              <a:t>exploid</a:t>
            </a:r>
            <a:r>
              <a:rPr lang="en-US" sz="1800" dirty="0"/>
              <a:t> the </a:t>
            </a:r>
            <a:r>
              <a:rPr lang="en-US" sz="1800" dirty="0" err="1"/>
              <a:t>the</a:t>
            </a:r>
            <a:r>
              <a:rPr lang="en-US" sz="1800" dirty="0"/>
              <a:t> </a:t>
            </a:r>
            <a:r>
              <a:rPr lang="en-US" sz="1800" dirty="0" err="1"/>
              <a:t>oppertunities</a:t>
            </a:r>
            <a:r>
              <a:rPr lang="en-US" sz="1800" dirty="0"/>
              <a:t> outside of the domestic company at this stage.</a:t>
            </a:r>
          </a:p>
          <a:p>
            <a:r>
              <a:rPr lang="en-US" sz="1800" dirty="0"/>
              <a:t>            International company focus on domestic practices </a:t>
            </a:r>
            <a:r>
              <a:rPr lang="en-US" sz="1800" dirty="0" err="1"/>
              <a:t>but,extend</a:t>
            </a:r>
            <a:r>
              <a:rPr lang="en-US" sz="1800" dirty="0"/>
              <a:t> wings to foreign </a:t>
            </a:r>
            <a:r>
              <a:rPr lang="en-US" sz="1800" dirty="0" err="1"/>
              <a:t>countries.This</a:t>
            </a:r>
            <a:r>
              <a:rPr lang="en-US" sz="1800" dirty="0"/>
              <a:t> companies remain ethnocentric/domestic country oriented and the domestic company view foreign market as an extension to domestic market.</a:t>
            </a:r>
            <a:endParaRPr lang="en-IN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15370" cy="100013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effectLst/>
                <a:latin typeface="Britannic Bold" pitchFamily="34" charset="0"/>
              </a:rPr>
              <a:t>Stage-2(International Company)</a:t>
            </a:r>
            <a:endParaRPr lang="en-IN" sz="3600" dirty="0">
              <a:solidFill>
                <a:srgbClr val="C00000"/>
              </a:solidFill>
              <a:effectLst/>
              <a:latin typeface="Britannic Bold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392909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Biondi" pitchFamily="2" charset="0"/>
              </a:rPr>
              <a:t>MNC’s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establishes its branches, sub-branches in various countries and operation like a domestic company in each foreign company sooner or later international company learn that the extension strategy will not work.</a:t>
            </a:r>
          </a:p>
          <a:p>
            <a:r>
              <a:rPr lang="en-US" sz="1800" dirty="0">
                <a:latin typeface="Arial" pitchFamily="34" charset="0"/>
                <a:cs typeface="Arial" pitchFamily="34" charset="0"/>
              </a:rPr>
              <a:t>        It formulate different strategy for different market.</a:t>
            </a:r>
          </a:p>
          <a:p>
            <a:r>
              <a:rPr lang="en-US" sz="1800" u="sng" dirty="0">
                <a:latin typeface="Arial" pitchFamily="34" charset="0"/>
                <a:cs typeface="Arial" pitchFamily="34" charset="0"/>
              </a:rPr>
              <a:t>EXAMPLE:-</a:t>
            </a:r>
          </a:p>
          <a:p>
            <a:r>
              <a:rPr lang="en-US" sz="1800" dirty="0">
                <a:latin typeface="Arial" pitchFamily="34" charset="0"/>
                <a:cs typeface="Arial" pitchFamily="34" charset="0"/>
              </a:rPr>
              <a:t>Toyota export toy pet car’s produced in Japan to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USA.It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was not success due to over size and under power.</a:t>
            </a:r>
          </a:p>
          <a:p>
            <a:r>
              <a:rPr lang="en-US" sz="1800" dirty="0">
                <a:latin typeface="Arial" pitchFamily="34" charset="0"/>
                <a:cs typeface="Arial" pitchFamily="34" charset="0"/>
              </a:rPr>
              <a:t>Than Toyota design new models of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cars,suitable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for USA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market.They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turn to MNC’s when they have specific needs regarding different country market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price,production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promotion and marketing.</a:t>
            </a:r>
          </a:p>
          <a:p>
            <a:r>
              <a:rPr lang="en-US" sz="1800" dirty="0">
                <a:latin typeface="Arial" pitchFamily="34" charset="0"/>
                <a:cs typeface="Arial" pitchFamily="34" charset="0"/>
              </a:rPr>
              <a:t>          It is also known as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multidomestic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companies.It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adopt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diffrtent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strategy in different country.</a:t>
            </a:r>
            <a:endParaRPr lang="en-IN" sz="1800" dirty="0">
              <a:latin typeface="Biondi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effectLst/>
              </a:rPr>
              <a:t>Stage-3(Multinational </a:t>
            </a:r>
            <a:r>
              <a:rPr lang="en-US" dirty="0" err="1">
                <a:solidFill>
                  <a:srgbClr val="C00000"/>
                </a:solidFill>
                <a:effectLst/>
              </a:rPr>
              <a:t>Compny</a:t>
            </a:r>
            <a:r>
              <a:rPr lang="en-US" dirty="0">
                <a:solidFill>
                  <a:srgbClr val="C00000"/>
                </a:solidFill>
                <a:effectLst/>
              </a:rPr>
              <a:t>)</a:t>
            </a:r>
            <a:endParaRPr lang="en-IN" dirty="0"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3117"/>
            <a:ext cx="8229600" cy="3643338"/>
          </a:xfrm>
        </p:spPr>
        <p:txBody>
          <a:bodyPr>
            <a:normAutofit/>
          </a:bodyPr>
          <a:lstStyle/>
          <a:p>
            <a:r>
              <a:rPr lang="en-US" sz="1800" dirty="0"/>
              <a:t>This company produces </a:t>
            </a:r>
            <a:r>
              <a:rPr lang="en-US" sz="1800" dirty="0" err="1"/>
              <a:t>globaly</a:t>
            </a:r>
            <a:r>
              <a:rPr lang="en-US" sz="1800" dirty="0"/>
              <a:t> an markets </a:t>
            </a:r>
            <a:r>
              <a:rPr lang="en-US" sz="1800" dirty="0" err="1"/>
              <a:t>localy</a:t>
            </a:r>
            <a:r>
              <a:rPr lang="en-US" sz="1800" dirty="0"/>
              <a:t> and produces </a:t>
            </a:r>
            <a:r>
              <a:rPr lang="en-US" sz="1800" dirty="0" err="1"/>
              <a:t>localy</a:t>
            </a:r>
            <a:r>
              <a:rPr lang="en-US" sz="1800" dirty="0"/>
              <a:t> and market </a:t>
            </a:r>
            <a:r>
              <a:rPr lang="en-US" sz="1800" dirty="0" err="1"/>
              <a:t>globaly</a:t>
            </a:r>
            <a:r>
              <a:rPr lang="en-US" sz="1800" dirty="0"/>
              <a:t>.</a:t>
            </a:r>
          </a:p>
          <a:p>
            <a:r>
              <a:rPr lang="en-US" sz="1800" dirty="0"/>
              <a:t>Example:-</a:t>
            </a:r>
          </a:p>
          <a:p>
            <a:r>
              <a:rPr lang="en-US" sz="1800" dirty="0" err="1"/>
              <a:t>Dr.Reddy’s</a:t>
            </a:r>
            <a:r>
              <a:rPr lang="en-US" sz="1800" dirty="0"/>
              <a:t> name lab design and produces products India and market it </a:t>
            </a:r>
            <a:r>
              <a:rPr lang="en-US" sz="1800" dirty="0" err="1"/>
              <a:t>globaly</a:t>
            </a:r>
            <a:r>
              <a:rPr lang="en-US" sz="1800" dirty="0"/>
              <a:t>.</a:t>
            </a:r>
          </a:p>
          <a:p>
            <a:r>
              <a:rPr lang="en-US" sz="1800" dirty="0"/>
              <a:t>                   </a:t>
            </a:r>
            <a:r>
              <a:rPr lang="en-US" sz="1800" dirty="0" err="1"/>
              <a:t>Globaly</a:t>
            </a:r>
            <a:r>
              <a:rPr lang="en-US" sz="1800" dirty="0"/>
              <a:t> company produces in home companies and focus on marketing the products </a:t>
            </a:r>
            <a:r>
              <a:rPr lang="en-US" sz="1800" dirty="0" err="1"/>
              <a:t>globaly.It</a:t>
            </a:r>
            <a:r>
              <a:rPr lang="en-US" sz="1800" dirty="0"/>
              <a:t> also focus on marketing the product </a:t>
            </a:r>
            <a:r>
              <a:rPr lang="en-US" sz="1800" dirty="0" err="1"/>
              <a:t>domesticaly</a:t>
            </a:r>
            <a:r>
              <a:rPr lang="en-US" sz="1800" dirty="0"/>
              <a:t>.                                                                                                           </a:t>
            </a:r>
            <a:endParaRPr lang="en-IN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effectLst/>
                <a:latin typeface="Biondi" pitchFamily="2" charset="0"/>
              </a:rPr>
              <a:t>S</a:t>
            </a:r>
            <a:r>
              <a:rPr lang="en-US" sz="3200" dirty="0">
                <a:solidFill>
                  <a:srgbClr val="C00000"/>
                </a:solidFill>
                <a:effectLst/>
                <a:latin typeface="Britannic Bold" pitchFamily="34" charset="0"/>
              </a:rPr>
              <a:t>tage-4(Global Company)</a:t>
            </a:r>
            <a:endParaRPr lang="en-IN" sz="3200" dirty="0">
              <a:solidFill>
                <a:srgbClr val="C00000"/>
              </a:solidFill>
              <a:effectLst/>
              <a:latin typeface="Biondi" pitchFamily="2" charset="0"/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14555"/>
            <a:ext cx="8229600" cy="3500462"/>
          </a:xfrm>
        </p:spPr>
        <p:txBody>
          <a:bodyPr>
            <a:normAutofit/>
          </a:bodyPr>
          <a:lstStyle/>
          <a:p>
            <a:r>
              <a:rPr lang="en-US" sz="2000" dirty="0"/>
              <a:t>This companies produces, markets, invest, operates across the </a:t>
            </a:r>
            <a:r>
              <a:rPr lang="en-US" sz="2000" dirty="0" err="1"/>
              <a:t>world.It</a:t>
            </a:r>
            <a:r>
              <a:rPr lang="en-US" sz="2000" dirty="0"/>
              <a:t> is an integrated global enterprise that links global resource with global market at profit.</a:t>
            </a:r>
          </a:p>
          <a:p>
            <a:r>
              <a:rPr lang="en-US" sz="2000" dirty="0"/>
              <a:t>Example:</a:t>
            </a:r>
          </a:p>
          <a:p>
            <a:r>
              <a:rPr lang="en-US" sz="2000" dirty="0"/>
              <a:t>Pepsi, </a:t>
            </a:r>
            <a:r>
              <a:rPr lang="en-US" sz="2000" dirty="0" err="1"/>
              <a:t>Cocacola</a:t>
            </a:r>
            <a:endParaRPr lang="en-IN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effectLst/>
                <a:latin typeface="Britannic Bold" pitchFamily="34" charset="0"/>
              </a:rPr>
              <a:t>Stage-5(Transnational Company)</a:t>
            </a:r>
            <a:endParaRPr lang="en-IN" sz="3600" dirty="0">
              <a:solidFill>
                <a:srgbClr val="C00000"/>
              </a:solidFill>
              <a:effectLst/>
              <a:latin typeface="Britannic Bold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643051"/>
            <a:ext cx="8229600" cy="3857652"/>
          </a:xfrm>
        </p:spPr>
        <p:txBody>
          <a:bodyPr/>
          <a:lstStyle/>
          <a:p>
            <a:pPr lvl="1"/>
            <a:r>
              <a:rPr lang="en-US" dirty="0"/>
              <a:t>From the above data we get that ,in international business all these stages are required .</a:t>
            </a:r>
          </a:p>
          <a:p>
            <a:pPr lvl="1"/>
            <a:r>
              <a:rPr lang="en-US" dirty="0"/>
              <a:t> All the stages give the idea of all type of </a:t>
            </a:r>
            <a:r>
              <a:rPr lang="en-US" dirty="0" err="1"/>
              <a:t>compaies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By the help of the domestic company we can know about the different type of </a:t>
            </a:r>
            <a:r>
              <a:rPr lang="en-US" dirty="0" err="1"/>
              <a:t>company.By</a:t>
            </a:r>
            <a:r>
              <a:rPr lang="en-US" dirty="0"/>
              <a:t> </a:t>
            </a:r>
            <a:r>
              <a:rPr lang="en-US" dirty="0" err="1"/>
              <a:t>compliting</a:t>
            </a:r>
            <a:r>
              <a:rPr lang="en-US" dirty="0"/>
              <a:t> the 1</a:t>
            </a:r>
            <a:r>
              <a:rPr lang="en-US" baseline="30000" dirty="0"/>
              <a:t>st</a:t>
            </a:r>
            <a:r>
              <a:rPr lang="en-US" dirty="0"/>
              <a:t> stage we can proceed further.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7030A0"/>
                </a:solidFill>
              </a:rPr>
              <a:t>			CONCLUSION</a:t>
            </a:r>
            <a:endParaRPr lang="en-IN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187</TotalTime>
  <Words>530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Aharoni</vt:lpstr>
      <vt:lpstr>Algerian</vt:lpstr>
      <vt:lpstr>Andalus</vt:lpstr>
      <vt:lpstr>Arial</vt:lpstr>
      <vt:lpstr>Biondi</vt:lpstr>
      <vt:lpstr>Bodoni MT</vt:lpstr>
      <vt:lpstr>Britannic Bold</vt:lpstr>
      <vt:lpstr>Lucida Sans Unicode</vt:lpstr>
      <vt:lpstr>Verdana</vt:lpstr>
      <vt:lpstr>Wingdings 2</vt:lpstr>
      <vt:lpstr>Wingdings 3</vt:lpstr>
      <vt:lpstr>Concourse</vt:lpstr>
      <vt:lpstr>STAGES OF INTERNATIONAL BUSINESS             </vt:lpstr>
      <vt:lpstr>WHAT IS INTERNATIONAL BUSINESS ?</vt:lpstr>
      <vt:lpstr>Stages of internationalisation</vt:lpstr>
      <vt:lpstr>Stage-1(Domestic Companies)</vt:lpstr>
      <vt:lpstr>Stage-2(International Company)</vt:lpstr>
      <vt:lpstr>Stage-3(Multinational Compny)</vt:lpstr>
      <vt:lpstr>Stage-4(Global Company)</vt:lpstr>
      <vt:lpstr>Stage-5(Transnational Company)</vt:lpstr>
      <vt:lpstr>   CONCLUSION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STAGES OF INTERNATIONAL BUSINESS</dc:title>
  <dc:creator>DELL</dc:creator>
  <cp:lastModifiedBy>OWNER</cp:lastModifiedBy>
  <cp:revision>24</cp:revision>
  <dcterms:created xsi:type="dcterms:W3CDTF">2011-04-14T16:03:34Z</dcterms:created>
  <dcterms:modified xsi:type="dcterms:W3CDTF">2025-01-21T01:26:46Z</dcterms:modified>
</cp:coreProperties>
</file>